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568" r:id="rId2"/>
    <p:sldId id="256" r:id="rId3"/>
    <p:sldId id="288" r:id="rId4"/>
    <p:sldId id="590" r:id="rId5"/>
    <p:sldId id="613" r:id="rId6"/>
    <p:sldId id="632" r:id="rId7"/>
    <p:sldId id="627" r:id="rId8"/>
    <p:sldId id="633" r:id="rId9"/>
    <p:sldId id="630" r:id="rId10"/>
    <p:sldId id="634" r:id="rId11"/>
    <p:sldId id="605" r:id="rId1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D3A77B"/>
    <a:srgbClr val="E8D1BA"/>
    <a:srgbClr val="E2C4A6"/>
    <a:srgbClr val="FF0066"/>
    <a:srgbClr val="C9C9C9"/>
    <a:srgbClr val="C0C0C0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4" autoAdjust="0"/>
    <p:restoredTop sz="85278" autoAdjust="0"/>
  </p:normalViewPr>
  <p:slideViewPr>
    <p:cSldViewPr snapToGrid="0" snapToObjects="1">
      <p:cViewPr varScale="1">
        <p:scale>
          <a:sx n="98" d="100"/>
          <a:sy n="98" d="100"/>
        </p:scale>
        <p:origin x="792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60EA397-C059-4AC9-BC4A-7F5A6263A8A8}" type="datetimeFigureOut">
              <a:rPr lang="es-EC"/>
              <a:pPr>
                <a:defRPr/>
              </a:pPr>
              <a:t>19/11/2015</a:t>
            </a:fld>
            <a:endParaRPr lang="es-EC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C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C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3BDDD4D-FD19-4F8A-87EF-D06B036AC374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553709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C" altLang="es-EC" smtClean="0"/>
          </a:p>
        </p:txBody>
      </p:sp>
      <p:sp>
        <p:nvSpPr>
          <p:cNvPr id="532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BB6096-EE9E-4C2E-9601-D97085FEA5FC}" type="slidenum">
              <a:rPr lang="es-EC" altLang="es-EC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s-EC" altLang="es-EC" smtClean="0"/>
          </a:p>
        </p:txBody>
      </p:sp>
    </p:spTree>
    <p:extLst>
      <p:ext uri="{BB962C8B-B14F-4D97-AF65-F5344CB8AC3E}">
        <p14:creationId xmlns:p14="http://schemas.microsoft.com/office/powerpoint/2010/main" val="44940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C" altLang="es-EC" smtClean="0"/>
          </a:p>
        </p:txBody>
      </p:sp>
      <p:sp>
        <p:nvSpPr>
          <p:cNvPr id="7987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B19378-1454-4B96-95B3-CFD9B2CCB2E3}" type="slidenum">
              <a:rPr lang="es-EC" altLang="es-EC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s-EC" altLang="es-EC" smtClean="0"/>
          </a:p>
        </p:txBody>
      </p:sp>
    </p:spTree>
    <p:extLst>
      <p:ext uri="{BB962C8B-B14F-4D97-AF65-F5344CB8AC3E}">
        <p14:creationId xmlns:p14="http://schemas.microsoft.com/office/powerpoint/2010/main" val="1206021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C" altLang="es-EC" smtClean="0"/>
          </a:p>
        </p:txBody>
      </p:sp>
      <p:sp>
        <p:nvSpPr>
          <p:cNvPr id="7987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BB19378-1454-4B96-95B3-CFD9B2CCB2E3}" type="slidenum">
              <a:rPr lang="es-EC" altLang="es-EC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s-EC" altLang="es-EC" smtClean="0"/>
          </a:p>
        </p:txBody>
      </p:sp>
    </p:spTree>
    <p:extLst>
      <p:ext uri="{BB962C8B-B14F-4D97-AF65-F5344CB8AC3E}">
        <p14:creationId xmlns:p14="http://schemas.microsoft.com/office/powerpoint/2010/main" val="385034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re_portad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914717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ruppo"/>
                <a:cs typeface="Gruppo"/>
              </a:defRPr>
            </a:lvl1pPr>
          </a:lstStyle>
          <a:p>
            <a:pPr>
              <a:defRPr/>
            </a:pPr>
            <a:fld id="{693BE3CA-8751-4608-9145-41A2656A7EBC}" type="datetimeFigureOut">
              <a:rPr lang="en-US"/>
              <a:pPr>
                <a:defRPr/>
              </a:pPr>
              <a:t>11/19/2015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1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ortad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5857" y="1662403"/>
            <a:ext cx="3829444" cy="704708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FFFFFF"/>
                </a:solidFill>
                <a:latin typeface="Gruppo"/>
                <a:cs typeface="Gruppo"/>
              </a:defRPr>
            </a:lvl1pPr>
          </a:lstStyle>
          <a:p>
            <a:r>
              <a:rPr lang="es-ES" noProof="0" smtClean="0"/>
              <a:t>Haga clic para modificar el estilo de título del patrón</a:t>
            </a:r>
            <a:endParaRPr lang="es-ES_tradnl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5857" y="2474056"/>
            <a:ext cx="4209589" cy="131445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  <a:latin typeface="Gruppo"/>
                <a:cs typeface="Grupp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noProof="0" smtClean="0"/>
              <a:t>Haga clic para modificar el estilo de subtítulo del patrón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190843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eadlin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285" y="950299"/>
            <a:ext cx="3156716" cy="1503204"/>
          </a:xfrm>
          <a:solidFill>
            <a:srgbClr val="841755"/>
          </a:solidFill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  <a:latin typeface="Gruppo"/>
                <a:cs typeface="Gruppo"/>
              </a:defRPr>
            </a:lvl1pPr>
          </a:lstStyle>
          <a:p>
            <a:r>
              <a:rPr lang="es-ES" noProof="0" smtClean="0"/>
              <a:t>Haga clic para modificar el estilo de título del patrón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282155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F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ntenido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85" y="0"/>
            <a:ext cx="1771832" cy="630654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0000"/>
                </a:solidFill>
                <a:latin typeface="Gruppo"/>
                <a:cs typeface="Gruppo"/>
              </a:defRPr>
            </a:lvl1pPr>
          </a:lstStyle>
          <a:p>
            <a:r>
              <a:rPr lang="es-ES" noProof="0" smtClean="0"/>
              <a:t>Haga clic para modificar el estilo de título del patrón</a:t>
            </a:r>
            <a:endParaRPr lang="es-ES_tradnl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885" y="1046978"/>
            <a:ext cx="4038600" cy="254555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Gruppo"/>
                <a:cs typeface="Gruppo"/>
              </a:defRPr>
            </a:lvl1pPr>
            <a:lvl2pPr>
              <a:defRPr sz="2400">
                <a:solidFill>
                  <a:schemeClr val="tx1"/>
                </a:solidFill>
                <a:latin typeface="Gruppo"/>
                <a:cs typeface="Gruppo"/>
              </a:defRPr>
            </a:lvl2pPr>
            <a:lvl3pPr>
              <a:defRPr sz="2000">
                <a:solidFill>
                  <a:schemeClr val="tx1"/>
                </a:solidFill>
                <a:latin typeface="Gruppo"/>
                <a:cs typeface="Gruppo"/>
              </a:defRPr>
            </a:lvl3pPr>
            <a:lvl4pPr>
              <a:defRPr sz="1800">
                <a:solidFill>
                  <a:schemeClr val="tx1"/>
                </a:solidFill>
                <a:latin typeface="Gruppo"/>
                <a:cs typeface="Gruppo"/>
              </a:defRPr>
            </a:lvl4pPr>
            <a:lvl5pPr>
              <a:defRPr sz="1800">
                <a:solidFill>
                  <a:schemeClr val="tx1"/>
                </a:solidFill>
                <a:latin typeface="Gruppo"/>
                <a:cs typeface="Gruppo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69135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ido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885" y="0"/>
            <a:ext cx="1771832" cy="630654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00000"/>
                </a:solidFill>
                <a:latin typeface="Gruppo"/>
                <a:cs typeface="Gruppo"/>
              </a:defRPr>
            </a:lvl1pPr>
          </a:lstStyle>
          <a:p>
            <a:r>
              <a:rPr lang="es-ES" noProof="0" smtClean="0"/>
              <a:t>Haga clic para modificar el estilo de título del patrón</a:t>
            </a:r>
            <a:endParaRPr lang="es-ES_tradnl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4885" y="1046978"/>
            <a:ext cx="4038600" cy="2545556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  <a:latin typeface="Gruppo"/>
                <a:cs typeface="Gruppo"/>
              </a:defRPr>
            </a:lvl1pPr>
            <a:lvl2pPr>
              <a:defRPr sz="2400">
                <a:solidFill>
                  <a:srgbClr val="000000"/>
                </a:solidFill>
                <a:latin typeface="Gruppo"/>
                <a:cs typeface="Gruppo"/>
              </a:defRPr>
            </a:lvl2pPr>
            <a:lvl3pPr>
              <a:defRPr sz="2000">
                <a:solidFill>
                  <a:srgbClr val="000000"/>
                </a:solidFill>
                <a:latin typeface="Gruppo"/>
                <a:cs typeface="Gruppo"/>
              </a:defRPr>
            </a:lvl3pPr>
            <a:lvl4pPr>
              <a:defRPr sz="1800">
                <a:solidFill>
                  <a:srgbClr val="000000"/>
                </a:solidFill>
                <a:latin typeface="Gruppo"/>
                <a:cs typeface="Gruppo"/>
              </a:defRPr>
            </a:lvl4pPr>
            <a:lvl5pPr>
              <a:defRPr sz="1800">
                <a:solidFill>
                  <a:srgbClr val="000000"/>
                </a:solidFill>
                <a:latin typeface="Gruppo"/>
                <a:cs typeface="Gruppo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310435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C" smtClean="0"/>
              <a:t>Haga clic para modificar el estilo de título del patrón</a:t>
            </a:r>
            <a:endParaRPr lang="en-US" altLang="es-EC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C" smtClean="0"/>
              <a:t>Haga clic para modificar el estilo de texto del patrón</a:t>
            </a:r>
          </a:p>
          <a:p>
            <a:pPr lvl="1"/>
            <a:r>
              <a:rPr lang="es-ES" altLang="es-EC" smtClean="0"/>
              <a:t>Segundo nivel</a:t>
            </a:r>
          </a:p>
          <a:p>
            <a:pPr lvl="2"/>
            <a:r>
              <a:rPr lang="es-ES" altLang="es-EC" smtClean="0"/>
              <a:t>Tercer nivel</a:t>
            </a:r>
          </a:p>
          <a:p>
            <a:pPr lvl="3"/>
            <a:r>
              <a:rPr lang="es-ES" altLang="es-EC" smtClean="0"/>
              <a:t>Cuarto nivel</a:t>
            </a:r>
          </a:p>
          <a:p>
            <a:pPr lvl="4"/>
            <a:r>
              <a:rPr lang="es-ES" altLang="es-EC" smtClean="0"/>
              <a:t>Quinto nivel</a:t>
            </a:r>
            <a:endParaRPr lang="en-US" altLang="es-EC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8907D8A-1C74-46DA-98AB-37DF6C7CF4AC}" type="datetimeFigureOut">
              <a:rPr lang="en-US"/>
              <a:pPr>
                <a:defRPr/>
              </a:pPr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8DE7BF5-F0E6-495E-911C-28C3271F859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344488" y="0"/>
            <a:ext cx="1771650" cy="630238"/>
          </a:xfrm>
        </p:spPr>
        <p:txBody>
          <a:bodyPr/>
          <a:lstStyle/>
          <a:p>
            <a:pPr eaLnBrk="1" hangingPunct="1"/>
            <a:endParaRPr lang="es-ES" altLang="es-EC" smtClean="0">
              <a:latin typeface="Gruppo" panose="020B0604020202020204" charset="0"/>
              <a:ea typeface="Gruppo" panose="020B0604020202020204" charset="0"/>
              <a:cs typeface="Gruppo" panose="020B0604020202020204" charset="0"/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0" y="0"/>
            <a:ext cx="9144000" cy="5018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C" dirty="0"/>
          </a:p>
        </p:txBody>
      </p:sp>
      <p:sp>
        <p:nvSpPr>
          <p:cNvPr id="7" name="CuadroTexto 9"/>
          <p:cNvSpPr txBox="1">
            <a:spLocks noChangeArrowheads="1"/>
          </p:cNvSpPr>
          <p:nvPr/>
        </p:nvSpPr>
        <p:spPr bwMode="auto">
          <a:xfrm>
            <a:off x="6686550" y="290513"/>
            <a:ext cx="2457450" cy="646331"/>
          </a:xfrm>
          <a:prstGeom prst="rect">
            <a:avLst/>
          </a:prstGeom>
          <a:solidFill>
            <a:srgbClr val="CC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s-EC" sz="1800" dirty="0" smtClean="0">
                <a:solidFill>
                  <a:schemeClr val="bg1"/>
                </a:solidFill>
              </a:rPr>
              <a:t>REFERENCIA WORKSHOP</a:t>
            </a:r>
            <a:endParaRPr lang="es-EC" altLang="es-EC" sz="1800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946377"/>
            <a:ext cx="6676571" cy="37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25613" y="1662113"/>
            <a:ext cx="3829050" cy="70485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</a:rPr>
              <a:t>SAMSUNG ELECTRONICS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95" name="Subtitle 4"/>
          <p:cNvSpPr>
            <a:spLocks noGrp="1"/>
          </p:cNvSpPr>
          <p:nvPr>
            <p:ph type="subTitle" idx="1"/>
          </p:nvPr>
        </p:nvSpPr>
        <p:spPr>
          <a:xfrm>
            <a:off x="1725613" y="2473325"/>
            <a:ext cx="4210050" cy="1314450"/>
          </a:xfrm>
        </p:spPr>
        <p:txBody>
          <a:bodyPr/>
          <a:lstStyle/>
          <a:p>
            <a:pPr eaLnBrk="1" hangingPunct="1"/>
            <a:r>
              <a:rPr lang="en-US" altLang="es-EC" smtClean="0">
                <a:latin typeface="Gruppo" panose="020B0604020202020204" charset="0"/>
                <a:ea typeface="Gruppo" panose="020B0604020202020204" charset="0"/>
                <a:cs typeface="Gruppo" panose="020B0604020202020204" charset="0"/>
              </a:rPr>
              <a:t>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C"/>
          </a:p>
        </p:txBody>
      </p:sp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1196975" y="3063875"/>
            <a:ext cx="772636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s-EC" sz="6000">
                <a:solidFill>
                  <a:schemeClr val="bg1"/>
                </a:solidFill>
                <a:latin typeface="Univers"/>
                <a:ea typeface="Akzidenz Grotesk BE Super"/>
                <a:cs typeface="Akzidenz Grotesk BE Super"/>
              </a:rPr>
              <a:t>SAMSUNG ELECTRONICS 2015</a:t>
            </a:r>
          </a:p>
        </p:txBody>
      </p:sp>
      <p:pic>
        <p:nvPicPr>
          <p:cNvPr id="9220" name="Imagen 13"/>
          <p:cNvPicPr>
            <a:picLocks noChangeAspect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938" y="0"/>
            <a:ext cx="3757613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0" y="0"/>
            <a:ext cx="9144000" cy="5018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C" dirty="0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C"/>
          </a:p>
        </p:txBody>
      </p:sp>
      <p:sp>
        <p:nvSpPr>
          <p:cNvPr id="52228" name="Text Placeholder 8"/>
          <p:cNvSpPr txBox="1">
            <a:spLocks/>
          </p:cNvSpPr>
          <p:nvPr/>
        </p:nvSpPr>
        <p:spPr bwMode="auto">
          <a:xfrm>
            <a:off x="-571500" y="3386138"/>
            <a:ext cx="80327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s-EC" sz="6600" b="1">
                <a:solidFill>
                  <a:schemeClr val="bg1"/>
                </a:solidFill>
                <a:latin typeface="Univers Com 45 Light"/>
                <a:ea typeface="Univers Com 45 Light"/>
                <a:cs typeface="Univers Com 45 Light"/>
              </a:rPr>
              <a:t>ACTIVIDADES</a:t>
            </a:r>
            <a:endParaRPr lang="es-EC" altLang="es-EC" sz="6600" b="1">
              <a:solidFill>
                <a:schemeClr val="bg1"/>
              </a:solidFill>
              <a:latin typeface="Univers Com 45 Light"/>
              <a:ea typeface="Univers Com 45 Light"/>
              <a:cs typeface="Univers Com 45 Light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s-EC" altLang="es-EC" sz="6600" b="1">
              <a:solidFill>
                <a:schemeClr val="bg1"/>
              </a:solidFill>
              <a:latin typeface="Univers Com 45 Light"/>
              <a:ea typeface="Univers Com 45 Light"/>
              <a:cs typeface="Univers Com 45 Light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s-EC" altLang="es-EC" sz="6600" b="1">
              <a:solidFill>
                <a:schemeClr val="bg1"/>
              </a:solidFill>
              <a:latin typeface="Univers Com 45 Light"/>
              <a:ea typeface="Univers Com 45 Light"/>
              <a:cs typeface="Univers Com 45 Light"/>
            </a:endParaRPr>
          </a:p>
        </p:txBody>
      </p:sp>
      <p:pic>
        <p:nvPicPr>
          <p:cNvPr id="52229" name="Imagen 13"/>
          <p:cNvPicPr>
            <a:picLocks noChangeAspect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1222375"/>
            <a:ext cx="3573463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344488" y="0"/>
            <a:ext cx="1771650" cy="630238"/>
          </a:xfrm>
        </p:spPr>
        <p:txBody>
          <a:bodyPr/>
          <a:lstStyle/>
          <a:p>
            <a:pPr eaLnBrk="1" hangingPunct="1"/>
            <a:endParaRPr lang="es-ES" altLang="es-EC" smtClean="0">
              <a:latin typeface="Gruppo" panose="020B0604020202020204" charset="0"/>
              <a:ea typeface="Gruppo" panose="020B0604020202020204" charset="0"/>
              <a:cs typeface="Gruppo" panose="020B0604020202020204" charset="0"/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0" y="0"/>
            <a:ext cx="9144000" cy="5018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C" dirty="0"/>
          </a:p>
        </p:txBody>
      </p:sp>
      <p:sp>
        <p:nvSpPr>
          <p:cNvPr id="78852" name="Title 2"/>
          <p:cNvSpPr txBox="1">
            <a:spLocks/>
          </p:cNvSpPr>
          <p:nvPr/>
        </p:nvSpPr>
        <p:spPr bwMode="auto">
          <a:xfrm>
            <a:off x="0" y="927100"/>
            <a:ext cx="7350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1400">
                <a:solidFill>
                  <a:schemeClr val="bg1"/>
                </a:solidFill>
                <a:latin typeface="Univers Com 45 Light"/>
                <a:ea typeface="Univers Com 45 Light"/>
                <a:cs typeface="Univers Com 45 Light"/>
              </a:rPr>
              <a:t>ESCUELA SAMSUNG</a:t>
            </a:r>
          </a:p>
        </p:txBody>
      </p:sp>
      <p:sp>
        <p:nvSpPr>
          <p:cNvPr id="10" name="2 Rectángulo"/>
          <p:cNvSpPr/>
          <p:nvPr/>
        </p:nvSpPr>
        <p:spPr>
          <a:xfrm>
            <a:off x="250825" y="1588"/>
            <a:ext cx="2000250" cy="7778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/>
              <a:t>BLUE </a:t>
            </a:r>
            <a:r>
              <a:rPr lang="en-US" sz="1600" dirty="0"/>
              <a:t>PRESENTS </a:t>
            </a:r>
            <a:endParaRPr lang="es-EC" sz="1600" dirty="0"/>
          </a:p>
        </p:txBody>
      </p:sp>
      <p:sp>
        <p:nvSpPr>
          <p:cNvPr id="78854" name="CuadroTexto 1"/>
          <p:cNvSpPr txBox="1">
            <a:spLocks noChangeArrowheads="1"/>
          </p:cNvSpPr>
          <p:nvPr/>
        </p:nvSpPr>
        <p:spPr bwMode="auto">
          <a:xfrm>
            <a:off x="250825" y="1325563"/>
            <a:ext cx="8686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419" altLang="es-EC" dirty="0">
                <a:latin typeface="Univers Com 45 Light"/>
                <a:ea typeface="Univers Com 45 Light"/>
                <a:cs typeface="Univers Com 45 Light"/>
              </a:rPr>
              <a:t>En Navidad son comunes los calendarios de adviento. Estos ayudan a incrementar la emoción de la llegada del gran día. Por todo el mes de Diciembre, prepararemos </a:t>
            </a:r>
            <a:r>
              <a:rPr lang="es-EC" altLang="es-EC" dirty="0" smtClean="0">
                <a:latin typeface="Univers Com 45 Light"/>
                <a:ea typeface="Univers Com 45 Light"/>
                <a:cs typeface="Univers Com 45 Light"/>
              </a:rPr>
              <a:t>premios semanales para entregar a nuestros fans</a:t>
            </a:r>
            <a:r>
              <a:rPr lang="es-419" altLang="es-EC" dirty="0" smtClean="0">
                <a:latin typeface="Univers Com 45 Light"/>
                <a:ea typeface="Univers Com 45 Light"/>
                <a:cs typeface="Univers Com 45 Light"/>
              </a:rPr>
              <a:t>.</a:t>
            </a:r>
            <a:endParaRPr lang="es-419" altLang="es-EC" dirty="0">
              <a:latin typeface="Univers Com 45 Light"/>
              <a:ea typeface="Univers Com 45 Light"/>
              <a:cs typeface="Univers Com 45 Light"/>
            </a:endParaRPr>
          </a:p>
          <a:p>
            <a:endParaRPr lang="es-419" altLang="es-EC" dirty="0">
              <a:latin typeface="Univers Com 45 Light"/>
              <a:ea typeface="Univers Com 45 Light"/>
              <a:cs typeface="Univers Com 45 Light"/>
            </a:endParaRPr>
          </a:p>
          <a:p>
            <a:r>
              <a:rPr lang="es-419" altLang="es-EC" dirty="0">
                <a:latin typeface="Univers Com 45 Light"/>
                <a:ea typeface="Univers Com 45 Light"/>
                <a:cs typeface="Univers Com 45 Light"/>
              </a:rPr>
              <a:t>El usuario deberá ingresar a la aplicación y abrir un regalo que, aleatoriamente, mostrará solo a 1 regalo ganador por cada día. Cada usuario tendrá 1 oportunidad diaria. Para conseguir una oportunidad extra, deberá compartir un post pre-determinado en su muro.</a:t>
            </a:r>
          </a:p>
          <a:p>
            <a:endParaRPr lang="es-419" altLang="es-EC" dirty="0"/>
          </a:p>
          <a:p>
            <a:endParaRPr lang="es-419" altLang="es-EC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344488" y="0"/>
            <a:ext cx="1771650" cy="630238"/>
          </a:xfrm>
        </p:spPr>
        <p:txBody>
          <a:bodyPr/>
          <a:lstStyle/>
          <a:p>
            <a:pPr eaLnBrk="1" hangingPunct="1"/>
            <a:endParaRPr lang="es-ES" altLang="es-EC" smtClean="0">
              <a:latin typeface="Gruppo" panose="020B0604020202020204" charset="0"/>
              <a:ea typeface="Gruppo" panose="020B0604020202020204" charset="0"/>
              <a:cs typeface="Gruppo" panose="020B0604020202020204" charset="0"/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0" y="0"/>
            <a:ext cx="9144000" cy="5018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C" dirty="0"/>
          </a:p>
        </p:txBody>
      </p:sp>
      <p:sp>
        <p:nvSpPr>
          <p:cNvPr id="78852" name="Title 2"/>
          <p:cNvSpPr txBox="1">
            <a:spLocks/>
          </p:cNvSpPr>
          <p:nvPr/>
        </p:nvSpPr>
        <p:spPr bwMode="auto">
          <a:xfrm>
            <a:off x="0" y="927100"/>
            <a:ext cx="7350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EC" sz="1400">
                <a:solidFill>
                  <a:schemeClr val="bg1"/>
                </a:solidFill>
                <a:latin typeface="Univers Com 45 Light"/>
                <a:ea typeface="Univers Com 45 Light"/>
                <a:cs typeface="Univers Com 45 Light"/>
              </a:rPr>
              <a:t>ESCUELA SAMSUNG</a:t>
            </a:r>
          </a:p>
        </p:txBody>
      </p:sp>
      <p:sp>
        <p:nvSpPr>
          <p:cNvPr id="10" name="2 Rectángulo"/>
          <p:cNvSpPr/>
          <p:nvPr/>
        </p:nvSpPr>
        <p:spPr>
          <a:xfrm>
            <a:off x="250825" y="1588"/>
            <a:ext cx="2000250" cy="77787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/>
              <a:t>BLUE </a:t>
            </a:r>
            <a:r>
              <a:rPr lang="en-US" sz="1600" dirty="0"/>
              <a:t>PRESENTS </a:t>
            </a:r>
            <a:endParaRPr lang="es-EC" sz="1600" dirty="0"/>
          </a:p>
        </p:txBody>
      </p:sp>
      <p:sp>
        <p:nvSpPr>
          <p:cNvPr id="78854" name="CuadroTexto 1"/>
          <p:cNvSpPr txBox="1">
            <a:spLocks noChangeArrowheads="1"/>
          </p:cNvSpPr>
          <p:nvPr/>
        </p:nvSpPr>
        <p:spPr bwMode="auto">
          <a:xfrm>
            <a:off x="250825" y="1325563"/>
            <a:ext cx="86868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419" altLang="es-EC" dirty="0">
                <a:latin typeface="Univers Com 45 Light"/>
                <a:ea typeface="Univers Com 45 Light"/>
                <a:cs typeface="Univers Com 45 Light"/>
              </a:rPr>
              <a:t>En Navidad son comunes los calendarios de adviento. Estos ayudan a incrementar la emoción de la llegada del gran día. Por todo el mes de Diciembre, prepararemos </a:t>
            </a:r>
            <a:r>
              <a:rPr lang="es-EC" altLang="es-EC" dirty="0" smtClean="0">
                <a:latin typeface="Univers Com 45 Light"/>
                <a:ea typeface="Univers Com 45 Light"/>
                <a:cs typeface="Univers Com 45 Light"/>
              </a:rPr>
              <a:t>premios semanales para entregar a nuestros fans</a:t>
            </a:r>
            <a:r>
              <a:rPr lang="es-419" altLang="es-EC" dirty="0" smtClean="0">
                <a:latin typeface="Univers Com 45 Light"/>
                <a:ea typeface="Univers Com 45 Light"/>
                <a:cs typeface="Univers Com 45 Light"/>
              </a:rPr>
              <a:t>.</a:t>
            </a:r>
            <a:endParaRPr lang="es-419" altLang="es-EC" dirty="0">
              <a:latin typeface="Univers Com 45 Light"/>
              <a:ea typeface="Univers Com 45 Light"/>
              <a:cs typeface="Univers Com 45 Light"/>
            </a:endParaRPr>
          </a:p>
          <a:p>
            <a:endParaRPr lang="es-419" altLang="es-EC" dirty="0">
              <a:latin typeface="Univers Com 45 Light"/>
              <a:ea typeface="Univers Com 45 Light"/>
              <a:cs typeface="Univers Com 45 Light"/>
            </a:endParaRPr>
          </a:p>
          <a:p>
            <a:r>
              <a:rPr lang="es-419" altLang="es-EC" dirty="0">
                <a:latin typeface="Univers Com 45 Light"/>
                <a:ea typeface="Univers Com 45 Light"/>
                <a:cs typeface="Univers Com 45 Light"/>
              </a:rPr>
              <a:t>El usuario deberá ingresar a la aplicación y abrir un regalo que, aleatoriamente, mostrará solo </a:t>
            </a:r>
            <a:r>
              <a:rPr lang="es-EC" altLang="es-EC" dirty="0" smtClean="0">
                <a:latin typeface="Univers Com 45 Light"/>
                <a:ea typeface="Univers Com 45 Light"/>
                <a:cs typeface="Univers Com 45 Light"/>
              </a:rPr>
              <a:t>2 ganadores por semana</a:t>
            </a:r>
            <a:r>
              <a:rPr lang="es-419" altLang="es-EC" dirty="0" smtClean="0">
                <a:latin typeface="Univers Com 45 Light"/>
                <a:ea typeface="Univers Com 45 Light"/>
                <a:cs typeface="Univers Com 45 Light"/>
              </a:rPr>
              <a:t>. </a:t>
            </a:r>
            <a:endParaRPr lang="es-EC" altLang="es-EC" dirty="0" smtClean="0">
              <a:latin typeface="Univers Com 45 Light"/>
              <a:ea typeface="Univers Com 45 Light"/>
              <a:cs typeface="Univers Com 45 Light"/>
            </a:endParaRPr>
          </a:p>
          <a:p>
            <a:endParaRPr lang="es-EC" altLang="es-EC" dirty="0">
              <a:latin typeface="Univers Com 45 Light"/>
              <a:ea typeface="Univers Com 45 Light"/>
              <a:cs typeface="Univers Com 45 Light"/>
            </a:endParaRPr>
          </a:p>
          <a:p>
            <a:r>
              <a:rPr lang="es-419" altLang="es-EC" dirty="0" smtClean="0">
                <a:latin typeface="Univers Com 45 Light"/>
                <a:ea typeface="Univers Com 45 Light"/>
                <a:cs typeface="Univers Com 45 Light"/>
              </a:rPr>
              <a:t>Cada </a:t>
            </a:r>
            <a:r>
              <a:rPr lang="es-419" altLang="es-EC" dirty="0">
                <a:latin typeface="Univers Com 45 Light"/>
                <a:ea typeface="Univers Com 45 Light"/>
                <a:cs typeface="Univers Com 45 Light"/>
              </a:rPr>
              <a:t>usuario tendrá 1 oportunidad </a:t>
            </a:r>
            <a:r>
              <a:rPr lang="es-419" altLang="es-EC" dirty="0" smtClean="0">
                <a:latin typeface="Univers Com 45 Light"/>
                <a:ea typeface="Univers Com 45 Light"/>
                <a:cs typeface="Univers Com 45 Light"/>
              </a:rPr>
              <a:t>diaria</a:t>
            </a:r>
            <a:r>
              <a:rPr lang="es-EC" altLang="es-EC" dirty="0" smtClean="0">
                <a:latin typeface="Univers Com 45 Light"/>
                <a:ea typeface="Univers Com 45 Light"/>
                <a:cs typeface="Univers Com 45 Light"/>
              </a:rPr>
              <a:t> para poder abrir el regalo</a:t>
            </a:r>
            <a:r>
              <a:rPr lang="es-419" altLang="es-EC" dirty="0" smtClean="0">
                <a:latin typeface="Univers Com 45 Light"/>
                <a:ea typeface="Univers Com 45 Light"/>
                <a:cs typeface="Univers Com 45 Light"/>
              </a:rPr>
              <a:t>. </a:t>
            </a:r>
            <a:r>
              <a:rPr lang="es-419" altLang="es-EC" dirty="0">
                <a:latin typeface="Univers Com 45 Light"/>
                <a:ea typeface="Univers Com 45 Light"/>
                <a:cs typeface="Univers Com 45 Light"/>
              </a:rPr>
              <a:t>Para conseguir una oportunidad extra, deberá compartir un post pre-determinado en su </a:t>
            </a:r>
            <a:r>
              <a:rPr lang="es-419" altLang="es-EC" dirty="0" smtClean="0">
                <a:latin typeface="Univers Com 45 Light"/>
                <a:ea typeface="Univers Com 45 Light"/>
                <a:cs typeface="Univers Com 45 Light"/>
              </a:rPr>
              <a:t>muro.</a:t>
            </a:r>
            <a:endParaRPr lang="es-419" altLang="es-EC" dirty="0">
              <a:latin typeface="Univers Com 45 Light"/>
              <a:ea typeface="Univers Com 45 Light"/>
              <a:cs typeface="Univers Com 45 Light"/>
            </a:endParaRPr>
          </a:p>
          <a:p>
            <a:endParaRPr lang="es-419" altLang="es-EC" dirty="0"/>
          </a:p>
          <a:p>
            <a:endParaRPr lang="es-419" altLang="es-EC" dirty="0"/>
          </a:p>
        </p:txBody>
      </p:sp>
    </p:spTree>
    <p:extLst>
      <p:ext uri="{BB962C8B-B14F-4D97-AF65-F5344CB8AC3E}">
        <p14:creationId xmlns:p14="http://schemas.microsoft.com/office/powerpoint/2010/main" val="347984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344488" y="0"/>
            <a:ext cx="1771650" cy="630238"/>
          </a:xfrm>
        </p:spPr>
        <p:txBody>
          <a:bodyPr/>
          <a:lstStyle/>
          <a:p>
            <a:pPr eaLnBrk="1" hangingPunct="1"/>
            <a:endParaRPr lang="es-ES" altLang="es-EC" smtClean="0">
              <a:latin typeface="Gruppo" panose="020B0604020202020204" charset="0"/>
              <a:ea typeface="Gruppo" panose="020B0604020202020204" charset="0"/>
              <a:cs typeface="Gruppo" panose="020B0604020202020204" charset="0"/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0" y="0"/>
            <a:ext cx="9144000" cy="5018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C" dirty="0"/>
          </a:p>
        </p:txBody>
      </p:sp>
      <p:sp>
        <p:nvSpPr>
          <p:cNvPr id="80900" name="CuadroTexto 9"/>
          <p:cNvSpPr txBox="1">
            <a:spLocks noChangeArrowheads="1"/>
          </p:cNvSpPr>
          <p:nvPr/>
        </p:nvSpPr>
        <p:spPr bwMode="auto">
          <a:xfrm>
            <a:off x="6686550" y="290513"/>
            <a:ext cx="2457450" cy="368300"/>
          </a:xfrm>
          <a:prstGeom prst="rect">
            <a:avLst/>
          </a:prstGeom>
          <a:solidFill>
            <a:srgbClr val="CC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s-EC" sz="1800">
                <a:solidFill>
                  <a:schemeClr val="bg1"/>
                </a:solidFill>
              </a:rPr>
              <a:t>MECANICA</a:t>
            </a:r>
            <a:endParaRPr lang="es-EC" altLang="es-EC" sz="1800">
              <a:solidFill>
                <a:schemeClr val="bg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50825" y="1325563"/>
            <a:ext cx="7924800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EC" altLang="es-EC" dirty="0">
                <a:latin typeface="Univers Com 45 Light"/>
                <a:ea typeface="Univers Com 45 Light"/>
                <a:cs typeface="Univers Com 45 Light"/>
              </a:rPr>
              <a:t>El usuario deberá:</a:t>
            </a:r>
          </a:p>
          <a:p>
            <a:pPr>
              <a:defRPr/>
            </a:pPr>
            <a:endParaRPr lang="es-EC" altLang="es-EC" dirty="0">
              <a:latin typeface="Univers Com 45 Light"/>
              <a:ea typeface="Univers Com 45 Light"/>
              <a:cs typeface="Univers Com 45 Light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es-EC" altLang="es-EC" dirty="0">
                <a:latin typeface="Univers Com 45 Light"/>
                <a:ea typeface="Univers Com 45 Light"/>
                <a:cs typeface="Univers Com 45 Light"/>
              </a:rPr>
              <a:t>Llenar un breve formulario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s-EC" altLang="es-EC" dirty="0">
                <a:latin typeface="Univers Com 45 Light"/>
                <a:ea typeface="Univers Com 45 Light"/>
                <a:cs typeface="Univers Com 45 Light"/>
              </a:rPr>
              <a:t>Dar </a:t>
            </a:r>
            <a:r>
              <a:rPr lang="es-EC" altLang="es-EC" dirty="0" err="1">
                <a:latin typeface="Univers Com 45 Light"/>
                <a:ea typeface="Univers Com 45 Light"/>
                <a:cs typeface="Univers Com 45 Light"/>
              </a:rPr>
              <a:t>click</a:t>
            </a:r>
            <a:r>
              <a:rPr lang="es-EC" altLang="es-EC" dirty="0">
                <a:latin typeface="Univers Com 45 Light"/>
                <a:ea typeface="Univers Com 45 Light"/>
                <a:cs typeface="Univers Com 45 Light"/>
              </a:rPr>
              <a:t> al botón, abrir regalo.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s-EC" altLang="es-EC" dirty="0">
                <a:latin typeface="Univers Com 45 Light"/>
                <a:ea typeface="Univers Com 45 Light"/>
                <a:cs typeface="Univers Com 45 Light"/>
              </a:rPr>
              <a:t>Solo el regalo premiado mostrará el premio otorgado para ese día. Si el usuario no ha sido premiado, se mostrará un mensaje que lo invitará a obtener una nueva oportunidad si lo desea. Para ello deberá compartir un post en su  muro y obtendrá una oportunidad más durante ese día</a:t>
            </a:r>
            <a:r>
              <a:rPr lang="es-EC" altLang="es-EC" dirty="0" smtClean="0">
                <a:latin typeface="Univers Com 45 Light"/>
                <a:ea typeface="Univers Com 45 Light"/>
                <a:cs typeface="Univers Com 45 Light"/>
              </a:rPr>
              <a:t>.</a:t>
            </a:r>
          </a:p>
          <a:p>
            <a:pPr>
              <a:defRPr/>
            </a:pPr>
            <a:endParaRPr lang="es-EC" altLang="es-EC" dirty="0">
              <a:latin typeface="Univers Com 45 Light"/>
              <a:ea typeface="Univers Com 45 Light"/>
              <a:cs typeface="Univers Com 45 Light"/>
            </a:endParaRPr>
          </a:p>
          <a:p>
            <a:pPr>
              <a:defRPr/>
            </a:pPr>
            <a:endParaRPr lang="es-EC" altLang="es-EC" dirty="0">
              <a:latin typeface="Univers Com 45 Light"/>
              <a:ea typeface="Univers Com 45 Light"/>
              <a:cs typeface="Univers Com 45 Light"/>
            </a:endParaRPr>
          </a:p>
          <a:p>
            <a:pPr>
              <a:defRPr/>
            </a:pPr>
            <a:endParaRPr lang="es-EC" altLang="es-EC" dirty="0"/>
          </a:p>
          <a:p>
            <a:pPr>
              <a:defRPr/>
            </a:pPr>
            <a:endParaRPr lang="es-EC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344488" y="0"/>
            <a:ext cx="1771650" cy="630238"/>
          </a:xfrm>
        </p:spPr>
        <p:txBody>
          <a:bodyPr/>
          <a:lstStyle/>
          <a:p>
            <a:pPr eaLnBrk="1" hangingPunct="1"/>
            <a:endParaRPr lang="es-ES" altLang="es-EC" smtClean="0">
              <a:latin typeface="Gruppo" panose="020B0604020202020204" charset="0"/>
              <a:ea typeface="Gruppo" panose="020B0604020202020204" charset="0"/>
              <a:cs typeface="Gruppo" panose="020B0604020202020204" charset="0"/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0" y="0"/>
            <a:ext cx="9144000" cy="5018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C" dirty="0"/>
          </a:p>
        </p:txBody>
      </p:sp>
      <p:sp>
        <p:nvSpPr>
          <p:cNvPr id="80900" name="CuadroTexto 9"/>
          <p:cNvSpPr txBox="1">
            <a:spLocks noChangeArrowheads="1"/>
          </p:cNvSpPr>
          <p:nvPr/>
        </p:nvSpPr>
        <p:spPr bwMode="auto">
          <a:xfrm>
            <a:off x="6686550" y="290513"/>
            <a:ext cx="2457450" cy="368300"/>
          </a:xfrm>
          <a:prstGeom prst="rect">
            <a:avLst/>
          </a:prstGeom>
          <a:solidFill>
            <a:srgbClr val="CC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s-EC" sz="1800" dirty="0" smtClean="0">
                <a:solidFill>
                  <a:schemeClr val="bg1"/>
                </a:solidFill>
              </a:rPr>
              <a:t>PREMIOS</a:t>
            </a:r>
            <a:endParaRPr lang="es-EC" altLang="es-EC" sz="18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67536"/>
              </p:ext>
            </p:extLst>
          </p:nvPr>
        </p:nvGraphicFramePr>
        <p:xfrm>
          <a:off x="473528" y="630238"/>
          <a:ext cx="4310743" cy="2646816"/>
        </p:xfrm>
        <a:graphic>
          <a:graphicData uri="http://schemas.openxmlformats.org/drawingml/2006/table">
            <a:tbl>
              <a:tblPr/>
              <a:tblGrid>
                <a:gridCol w="2485473"/>
                <a:gridCol w="1825270"/>
              </a:tblGrid>
              <a:tr h="33085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EC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SEMANAS DE JUEGO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</a:tr>
              <a:tr h="330852"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GANADORES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852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852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852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852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SEMANA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852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DÍA DE NAVIDAD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852">
                <a:tc>
                  <a:txBody>
                    <a:bodyPr/>
                    <a:lstStyle/>
                    <a:p>
                      <a:pPr algn="l" fontAlgn="b"/>
                      <a:r>
                        <a:rPr lang="es-EC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GANADORES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C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" name="Title 2"/>
          <p:cNvSpPr txBox="1">
            <a:spLocks/>
          </p:cNvSpPr>
          <p:nvPr/>
        </p:nvSpPr>
        <p:spPr bwMode="auto">
          <a:xfrm>
            <a:off x="344488" y="3657600"/>
            <a:ext cx="8572500" cy="119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EC" altLang="es-EC" sz="1800" dirty="0" smtClean="0">
                <a:latin typeface="Univers Com 45 Light"/>
                <a:ea typeface="Univers Com 45 Light"/>
                <a:cs typeface="Univers Com 45 Light"/>
              </a:rPr>
              <a:t>Los premios semanales podrán ser minicomponentes, </a:t>
            </a:r>
            <a:r>
              <a:rPr lang="es-EC" altLang="es-EC" sz="1800" dirty="0" err="1" smtClean="0">
                <a:latin typeface="Univers Com 45 Light"/>
                <a:ea typeface="Univers Com 45 Light"/>
                <a:cs typeface="Univers Com 45 Light"/>
              </a:rPr>
              <a:t>tablets</a:t>
            </a:r>
            <a:r>
              <a:rPr lang="es-EC" altLang="es-EC" sz="1800" dirty="0" smtClean="0">
                <a:latin typeface="Univers Com 45 Light"/>
                <a:ea typeface="Univers Com 45 Light"/>
                <a:cs typeface="Univers Com 45 Light"/>
              </a:rPr>
              <a:t>, </a:t>
            </a:r>
            <a:r>
              <a:rPr lang="es-EC" altLang="es-EC" sz="1800" dirty="0" err="1" smtClean="0">
                <a:latin typeface="Univers Com 45 Light"/>
                <a:ea typeface="Univers Com 45 Light"/>
                <a:cs typeface="Univers Com 45 Light"/>
              </a:rPr>
              <a:t>bluetooth</a:t>
            </a:r>
            <a:r>
              <a:rPr lang="es-EC" altLang="es-EC" sz="1800" dirty="0" smtClean="0">
                <a:latin typeface="Univers Com 45 Light"/>
                <a:ea typeface="Univers Com 45 Light"/>
                <a:cs typeface="Univers Com 45 Light"/>
              </a:rPr>
              <a:t>, etc. El premio de Navidad será el mayor: Smart tv.</a:t>
            </a:r>
            <a:endParaRPr lang="es-419" altLang="es-EC" sz="1800" dirty="0">
              <a:latin typeface="Univers Com 45 Light"/>
              <a:ea typeface="Univers Com 45 Light"/>
              <a:cs typeface="Univers Com 45 Light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419" altLang="es-EC" sz="1800" dirty="0">
              <a:latin typeface="Univers Com 45 Light"/>
              <a:ea typeface="Univers Com 45 Light"/>
              <a:cs typeface="Univers Com 45 Light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419" altLang="es-EC" sz="1800" dirty="0">
              <a:latin typeface="Univers Com 45 Light"/>
              <a:ea typeface="Univers Com 45 Light"/>
              <a:cs typeface="Univers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824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>
          <a:xfrm>
            <a:off x="344488" y="0"/>
            <a:ext cx="1771650" cy="630238"/>
          </a:xfrm>
        </p:spPr>
        <p:txBody>
          <a:bodyPr/>
          <a:lstStyle/>
          <a:p>
            <a:pPr eaLnBrk="1" hangingPunct="1"/>
            <a:endParaRPr lang="es-ES" altLang="es-EC" smtClean="0">
              <a:latin typeface="Gruppo" panose="020B0604020202020204" charset="0"/>
              <a:ea typeface="Gruppo" panose="020B0604020202020204" charset="0"/>
              <a:cs typeface="Gruppo" panose="020B0604020202020204" charset="0"/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0" y="0"/>
            <a:ext cx="9144000" cy="5018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C" dirty="0"/>
          </a:p>
        </p:txBody>
      </p:sp>
      <p:pic>
        <p:nvPicPr>
          <p:cNvPr id="81924" name="Picture 2" descr="http://fc04.deviantart.net/fs71/i/2011/102/0/5/santa__s_workshop___interior_by_laurajaneart-d3du4h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4" descr="http://www.harcourtsevents.com/wp-content/uploads/2013/02/MysteryBox-Blue-Transpar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1662113"/>
            <a:ext cx="3248025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4" descr="http://crestwood-elementary.com/wp-content/uploads/2013/09/santasWorkshop_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3079750"/>
            <a:ext cx="20637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plate.misiv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template.misiva</Template>
  <TotalTime>13361</TotalTime>
  <Words>313</Words>
  <Application>Microsoft Office PowerPoint</Application>
  <PresentationFormat>Presentación en pantalla (16:9)</PresentationFormat>
  <Paragraphs>45</Paragraphs>
  <Slides>11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Akzidenz Grotesk BE Super</vt:lpstr>
      <vt:lpstr>Arial</vt:lpstr>
      <vt:lpstr>Calibri</vt:lpstr>
      <vt:lpstr>Gruppo</vt:lpstr>
      <vt:lpstr>Univers</vt:lpstr>
      <vt:lpstr>Univers Com 45 Light</vt:lpstr>
      <vt:lpstr>template.misiva</vt:lpstr>
      <vt:lpstr>Presentación de PowerPoint</vt:lpstr>
      <vt:lpstr>SAMSUNG ELECTRONICS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Gabriela</dc:creator>
  <cp:lastModifiedBy>Gabriela Muñoz</cp:lastModifiedBy>
  <cp:revision>665</cp:revision>
  <dcterms:created xsi:type="dcterms:W3CDTF">2013-11-11T22:43:45Z</dcterms:created>
  <dcterms:modified xsi:type="dcterms:W3CDTF">2015-11-19T15:24:11Z</dcterms:modified>
</cp:coreProperties>
</file>